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2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60"/>
  </p:normalViewPr>
  <p:slideViewPr>
    <p:cSldViewPr>
      <p:cViewPr varScale="1">
        <p:scale>
          <a:sx n="111" d="100"/>
          <a:sy n="111" d="100"/>
        </p:scale>
        <p:origin x="-9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view3D>
      <c:rotX val="90"/>
      <c:hPercent val="63"/>
      <c:rotY val="90"/>
      <c:depthPercent val="100"/>
      <c:rAngAx val="1"/>
    </c:view3D>
    <c:plotArea>
      <c:layout>
        <c:manualLayout>
          <c:layoutTarget val="inner"/>
          <c:xMode val="edge"/>
          <c:yMode val="edge"/>
          <c:x val="0.10349658792650955"/>
          <c:y val="6.5346545664842742E-2"/>
          <c:w val="0.66289982502187228"/>
          <c:h val="0.74170616113744059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Northeast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Blue Widget</c:v>
                </c:pt>
                <c:pt idx="1">
                  <c:v>Red Widget</c:v>
                </c:pt>
                <c:pt idx="2">
                  <c:v>Yellow Widget</c:v>
                </c:pt>
                <c:pt idx="3">
                  <c:v>Green Widget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6000</c:v>
                </c:pt>
                <c:pt idx="1">
                  <c:v>3000</c:v>
                </c:pt>
                <c:pt idx="2">
                  <c:v>2500</c:v>
                </c:pt>
                <c:pt idx="3">
                  <c:v>3200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Northwest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Blue Widget</c:v>
                </c:pt>
                <c:pt idx="1">
                  <c:v>Red Widget</c:v>
                </c:pt>
                <c:pt idx="2">
                  <c:v>Yellow Widget</c:v>
                </c:pt>
                <c:pt idx="3">
                  <c:v>Green Widget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3000</c:v>
                </c:pt>
                <c:pt idx="1">
                  <c:v>7500</c:v>
                </c:pt>
                <c:pt idx="2">
                  <c:v>5000</c:v>
                </c:pt>
                <c:pt idx="3">
                  <c:v>4000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Southeast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Blue Widget</c:v>
                </c:pt>
                <c:pt idx="1">
                  <c:v>Red Widget</c:v>
                </c:pt>
                <c:pt idx="2">
                  <c:v>Yellow Widget</c:v>
                </c:pt>
                <c:pt idx="3">
                  <c:v>Green Widget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1000</c:v>
                </c:pt>
                <c:pt idx="1">
                  <c:v>8000</c:v>
                </c:pt>
                <c:pt idx="2">
                  <c:v>2000</c:v>
                </c:pt>
                <c:pt idx="3">
                  <c:v>13000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Southwest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Blue Widget</c:v>
                </c:pt>
                <c:pt idx="1">
                  <c:v>Red Widget</c:v>
                </c:pt>
                <c:pt idx="2">
                  <c:v>Yellow Widget</c:v>
                </c:pt>
                <c:pt idx="3">
                  <c:v>Green Widget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5500</c:v>
                </c:pt>
                <c:pt idx="1">
                  <c:v>8500</c:v>
                </c:pt>
                <c:pt idx="2">
                  <c:v>5200</c:v>
                </c:pt>
                <c:pt idx="3">
                  <c:v>3500</c:v>
                </c:pt>
              </c:numCache>
            </c:numRef>
          </c:val>
        </c:ser>
        <c:gapDepth val="0"/>
        <c:shape val="box"/>
        <c:axId val="80762752"/>
        <c:axId val="80764288"/>
        <c:axId val="0"/>
      </c:bar3DChart>
      <c:catAx>
        <c:axId val="80762752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80764288"/>
        <c:crosses val="autoZero"/>
        <c:auto val="1"/>
        <c:lblAlgn val="ctr"/>
        <c:lblOffset val="100"/>
        <c:tickLblSkip val="1"/>
        <c:tickMarkSkip val="1"/>
      </c:catAx>
      <c:valAx>
        <c:axId val="80764288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0762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80304024496935"/>
          <c:y val="6.7796610169491525E-2"/>
          <c:w val="0.23617868978498868"/>
          <c:h val="0.65979866153094568"/>
        </c:manualLayout>
      </c:layout>
      <c:txPr>
        <a:bodyPr/>
        <a:lstStyle/>
        <a:p>
          <a:pPr>
            <a:defRPr sz="2400" b="1"/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autoTitleDeleted val="1"/>
    <c:plotArea>
      <c:layout>
        <c:manualLayout>
          <c:layoutTarget val="inner"/>
          <c:xMode val="edge"/>
          <c:yMode val="edge"/>
          <c:x val="8.3864063867016669E-2"/>
          <c:y val="9.8028723522235794E-2"/>
          <c:w val="0.45061340769903768"/>
          <c:h val="0.76160012568851454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Total Sales</c:v>
                </c:pt>
              </c:strCache>
            </c:strRef>
          </c:tx>
          <c:dLbls>
            <c:dLbl>
              <c:idx val="0"/>
              <c:layout>
                <c:manualLayout>
                  <c:x val="-8.5511045494313251E-2"/>
                  <c:y val="0.16073694133303759"/>
                </c:manualLayout>
              </c:layout>
              <c:dLblPos val="bestFit"/>
              <c:showPercent val="1"/>
            </c:dLbl>
            <c:dLbl>
              <c:idx val="1"/>
              <c:layout>
                <c:manualLayout>
                  <c:x val="-0.13108781714785653"/>
                  <c:y val="-0.1403717052974012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0.13505708661417323"/>
                  <c:y val="-0.13493549221840234"/>
                </c:manualLayout>
              </c:layout>
              <c:tx>
                <c:rich>
                  <a:bodyPr/>
                  <a:lstStyle/>
                  <a:p>
                    <a:pPr>
                      <a:defRPr sz="3200" b="1"/>
                    </a:pPr>
                    <a:r>
                      <a:rPr lang="en-US" sz="3200" b="1"/>
                      <a:t>26%</a:t>
                    </a:r>
                  </a:p>
                </c:rich>
              </c:tx>
              <c:spPr/>
              <c:dLblPos val="bestFit"/>
            </c:dLbl>
            <c:dLbl>
              <c:idx val="3"/>
              <c:layout>
                <c:manualLayout>
                  <c:x val="0.10242618110236221"/>
                  <c:y val="0.17870245092602871"/>
                </c:manualLayout>
              </c:layout>
              <c:tx>
                <c:rich>
                  <a:bodyPr/>
                  <a:lstStyle/>
                  <a:p>
                    <a:pPr>
                      <a:defRPr sz="3200" b="1"/>
                    </a:pPr>
                    <a:r>
                      <a:rPr lang="en-US" sz="3200" b="1"/>
                      <a:t>21%</a:t>
                    </a:r>
                  </a:p>
                </c:rich>
              </c:tx>
              <c:spPr/>
              <c:dLblPos val="bestFit"/>
            </c:dLbl>
            <c:numFmt formatCode="0%" sourceLinked="0"/>
            <c:txPr>
              <a:bodyPr/>
              <a:lstStyle/>
              <a:p>
                <a:pPr>
                  <a:defRPr sz="32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Blue Widgets</c:v>
                </c:pt>
                <c:pt idx="1">
                  <c:v>Red Widgets</c:v>
                </c:pt>
                <c:pt idx="2">
                  <c:v>Yellow Widgets</c:v>
                </c:pt>
                <c:pt idx="3">
                  <c:v>Green Widgets</c:v>
                </c:pt>
              </c:strCache>
            </c:strRef>
          </c:cat>
          <c:val>
            <c:numRef>
              <c:f>Sheet1!$B$2:$E$2</c:f>
              <c:numCache>
                <c:formatCode>"$"#,##0_);[Red]\("$"#,##0\)</c:formatCode>
                <c:ptCount val="4"/>
                <c:pt idx="0">
                  <c:v>30000</c:v>
                </c:pt>
                <c:pt idx="1">
                  <c:v>75000</c:v>
                </c:pt>
                <c:pt idx="2">
                  <c:v>50000</c:v>
                </c:pt>
                <c:pt idx="3">
                  <c:v>40000</c:v>
                </c:pt>
              </c:numCache>
            </c:numRef>
          </c:val>
        </c:ser>
        <c:firstSliceAng val="0"/>
      </c:pieChart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legendEntry>
        <c:idx val="0"/>
        <c:txPr>
          <a:bodyPr/>
          <a:lstStyle/>
          <a:p>
            <a:pPr>
              <a:defRPr sz="24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 b="1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400" b="1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400" b="1"/>
            </a:pPr>
            <a:endParaRPr lang="en-US"/>
          </a:p>
        </c:txPr>
      </c:legendEntry>
      <c:layout>
        <c:manualLayout>
          <c:xMode val="edge"/>
          <c:yMode val="edge"/>
          <c:x val="0.62473348643919535"/>
          <c:y val="7.1112343351447282E-2"/>
          <c:w val="0.312706523161557"/>
          <c:h val="0.8388626421697295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C81E76-A44F-49AA-9AEF-9DE4431BC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C81E76-A44F-49AA-9AEF-9DE4431BC13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strategy with director</a:t>
            </a:r>
            <a:r>
              <a:rPr lang="en-US" baseline="0" dirty="0" smtClean="0"/>
              <a:t> before staff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C81E76-A44F-49AA-9AEF-9DE4431BC1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84B507-C518-4ECD-9868-F5AC23D9877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There was a sharp increase in Red widgets due to government regulations.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C81E76-A44F-49AA-9AEF-9DE4431BC13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C81E76-A44F-49AA-9AEF-9DE4431BC13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the next steps? </a:t>
            </a:r>
          </a:p>
          <a:p>
            <a:r>
              <a:rPr lang="en-US" dirty="0" smtClean="0"/>
              <a:t>What are our goals for the </a:t>
            </a:r>
            <a:r>
              <a:rPr lang="en-US" baseline="0" dirty="0" smtClean="0"/>
              <a:t>following quarter?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C81E76-A44F-49AA-9AEF-9DE4431BC13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59347-D905-4447-ADA8-FC63691D0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60DA8-2941-4031-B9C1-EBC5A4483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A1C4F-6E83-4D60-B50A-BEA83E538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36E26-3FFA-4E57-BD81-5C1F8E01FC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BBE0F-3A90-4A48-BDC0-100286744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F8D70-3CD6-4545-AE6B-D70AADD1B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AF0CC-C3A0-40A6-A3BB-91E05FECA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B370C-2C6E-4B10-8845-7CD55B19F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8D22-4D8E-47F4-A494-833C08953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0D262-51CE-4E51-82B1-BBF0AE015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1F43A-6FB9-4521-8219-205D19028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4654F-00BA-487B-A4C6-42C95DC52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139DB73-7C42-418B-B83C-E0B8EE8EB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1" r:id="rId2"/>
    <p:sldLayoutId id="2147483747" r:id="rId3"/>
    <p:sldLayoutId id="2147483742" r:id="rId4"/>
    <p:sldLayoutId id="2147483743" r:id="rId5"/>
    <p:sldLayoutId id="2147483744" r:id="rId6"/>
    <p:sldLayoutId id="2147483748" r:id="rId7"/>
    <p:sldLayoutId id="2147483749" r:id="rId8"/>
    <p:sldLayoutId id="2147483750" r:id="rId9"/>
    <p:sldLayoutId id="2147483745" r:id="rId10"/>
    <p:sldLayoutId id="2147483751" r:id="rId11"/>
    <p:sldLayoutId id="214748375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0071F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7CCA62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Second Quarter Widget Sales</a:t>
            </a:r>
          </a:p>
        </p:txBody>
      </p:sp>
      <p:pic>
        <p:nvPicPr>
          <p:cNvPr id="9219" name="Picture 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70338" y="1828800"/>
            <a:ext cx="1508125" cy="1500188"/>
          </a:xfrm>
        </p:spPr>
      </p:pic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3962400" y="9493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</a:rPr>
              <a:t>Objectives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4825"/>
            <a:ext cx="8458200" cy="4625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Second quarter sales</a:t>
            </a:r>
            <a:endParaRPr lang="en-US" sz="3600" dirty="0" smtClean="0"/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Actual sales compared to predicted sales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Have we reached our goals?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What needs to be implemented in order to increase sales?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Question and Answer</a:t>
            </a:r>
          </a:p>
          <a:p>
            <a:pPr eaLnBrk="1" hangingPunct="1">
              <a:lnSpc>
                <a:spcPct val="90000"/>
              </a:lnSpc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Second Quarter Widget Sales</a:t>
            </a: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0" y="1752600"/>
          <a:ext cx="91440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Budget</a:t>
            </a:r>
          </a:p>
        </p:txBody>
      </p:sp>
      <p:graphicFrame>
        <p:nvGraphicFramePr>
          <p:cNvPr id="6690" name="Group 546"/>
          <p:cNvGraphicFramePr>
            <a:graphicFrameLocks noGrp="1"/>
          </p:cNvGraphicFramePr>
          <p:nvPr/>
        </p:nvGraphicFramePr>
        <p:xfrm>
          <a:off x="457200" y="1981200"/>
          <a:ext cx="8077200" cy="4190999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148980"/>
                <a:gridCol w="2000774"/>
                <a:gridCol w="1926672"/>
                <a:gridCol w="2000774"/>
              </a:tblGrid>
              <a:tr h="596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Projected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Actual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Difference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601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Engineering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$24,000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$26,100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$2,100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371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$30,000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$27,400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-$2,600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357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Marketing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$17,000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$15,900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-$1,100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152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Advertising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$8,500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$9,100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-$600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027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$79,500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$78,500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-$1,000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Sales Per Widget</a:t>
            </a: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0" y="1447800"/>
          <a:ext cx="9144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3600">
              <a:latin typeface="Copperplate Gothic Light" pitchFamily="34" charset="0"/>
            </a:endParaRPr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600" dirty="0">
                <a:solidFill>
                  <a:schemeClr val="tx2">
                    <a:satMod val="200000"/>
                  </a:schemeClr>
                </a:solidFill>
              </a:rPr>
              <a:t>Questions and Comments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031" name="Picture 7" descr="C:\Documents and Settings\Ilya Eliashevsky\Local Settings\Temporary Internet Files\Content.IE5\3TX4FP0R\MCj04415230000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276600"/>
            <a:ext cx="3224294" cy="275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443</TotalTime>
  <Words>132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Second Quarter Widget Sales</vt:lpstr>
      <vt:lpstr>Objectives</vt:lpstr>
      <vt:lpstr>Second Quarter Widget Sales</vt:lpstr>
      <vt:lpstr>Budget</vt:lpstr>
      <vt:lpstr>Sales Per Widget</vt:lpstr>
      <vt:lpstr>Questions and Comments</vt:lpstr>
    </vt:vector>
  </TitlesOfParts>
  <Company>DataViz,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Widget Sales Throughout North America</dc:title>
  <dc:creator>Software Librarian</dc:creator>
  <cp:lastModifiedBy>Ilya Eliashevsky</cp:lastModifiedBy>
  <cp:revision>39</cp:revision>
  <dcterms:created xsi:type="dcterms:W3CDTF">2001-05-18T18:55:06Z</dcterms:created>
  <dcterms:modified xsi:type="dcterms:W3CDTF">2009-11-18T02:00:00Z</dcterms:modified>
</cp:coreProperties>
</file>